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4" r:id="rId2"/>
    <p:sldId id="266" r:id="rId3"/>
    <p:sldId id="267" r:id="rId4"/>
  </p:sldIdLst>
  <p:sldSz cx="7772400" cy="1005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68DF34F-96C2-4225-BFB4-5AC3CD3B3F41}" v="12" dt="2025-07-31T15:48:30.28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70" autoAdjust="0"/>
    <p:restoredTop sz="94660"/>
  </p:normalViewPr>
  <p:slideViewPr>
    <p:cSldViewPr snapToGrid="0">
      <p:cViewPr>
        <p:scale>
          <a:sx n="52" d="100"/>
          <a:sy n="52" d="100"/>
        </p:scale>
        <p:origin x="2582" y="2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microsoft.com/office/2015/10/relationships/revisionInfo" Target="revisionInfo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1646133"/>
            <a:ext cx="6606540" cy="3501813"/>
          </a:xfrm>
        </p:spPr>
        <p:txBody>
          <a:bodyPr anchor="b"/>
          <a:lstStyle>
            <a:lvl1pPr algn="ctr"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550" y="5282989"/>
            <a:ext cx="5829300" cy="2428451"/>
          </a:xfrm>
        </p:spPr>
        <p:txBody>
          <a:bodyPr/>
          <a:lstStyle>
            <a:lvl1pPr marL="0" indent="0" algn="ctr">
              <a:buNone/>
              <a:defRPr sz="2040"/>
            </a:lvl1pPr>
            <a:lvl2pPr marL="388620" indent="0" algn="ctr">
              <a:buNone/>
              <a:defRPr sz="1700"/>
            </a:lvl2pPr>
            <a:lvl3pPr marL="777240" indent="0" algn="ctr">
              <a:buNone/>
              <a:defRPr sz="1530"/>
            </a:lvl3pPr>
            <a:lvl4pPr marL="1165860" indent="0" algn="ctr">
              <a:buNone/>
              <a:defRPr sz="1360"/>
            </a:lvl4pPr>
            <a:lvl5pPr marL="1554480" indent="0" algn="ctr">
              <a:buNone/>
              <a:defRPr sz="1360"/>
            </a:lvl5pPr>
            <a:lvl6pPr marL="1943100" indent="0" algn="ctr">
              <a:buNone/>
              <a:defRPr sz="1360"/>
            </a:lvl6pPr>
            <a:lvl7pPr marL="2331720" indent="0" algn="ctr">
              <a:buNone/>
              <a:defRPr sz="1360"/>
            </a:lvl7pPr>
            <a:lvl8pPr marL="2720340" indent="0" algn="ctr">
              <a:buNone/>
              <a:defRPr sz="1360"/>
            </a:lvl8pPr>
            <a:lvl9pPr marL="3108960" indent="0" algn="ctr">
              <a:buNone/>
              <a:defRPr sz="136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F6029E-FBC4-456F-B401-F54EBED7490B}" type="datetimeFigureOut">
              <a:rPr lang="en-US" smtClean="0"/>
              <a:t>7/31/2025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E9F550-6471-4B2E-A770-C88FBC05D7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17836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F6029E-FBC4-456F-B401-F54EBED7490B}" type="datetimeFigureOut">
              <a:rPr lang="en-US" smtClean="0"/>
              <a:t>7/31/2025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E9F550-6471-4B2E-A770-C88FBC05D7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73279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62124" y="535517"/>
            <a:ext cx="1675924" cy="852402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353" y="535517"/>
            <a:ext cx="4930616" cy="8524029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F6029E-FBC4-456F-B401-F54EBED7490B}" type="datetimeFigureOut">
              <a:rPr lang="en-US" smtClean="0"/>
              <a:t>7/31/2025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E9F550-6471-4B2E-A770-C88FBC05D7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55691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F6029E-FBC4-456F-B401-F54EBED7490B}" type="datetimeFigureOut">
              <a:rPr lang="en-US" smtClean="0"/>
              <a:t>7/31/2025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E9F550-6471-4B2E-A770-C88FBC05D7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77106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05" y="2507618"/>
            <a:ext cx="6703695" cy="4184014"/>
          </a:xfrm>
        </p:spPr>
        <p:txBody>
          <a:bodyPr anchor="b"/>
          <a:lstStyle>
            <a:lvl1pPr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05" y="6731215"/>
            <a:ext cx="6703695" cy="2200274"/>
          </a:xfrm>
        </p:spPr>
        <p:txBody>
          <a:bodyPr/>
          <a:lstStyle>
            <a:lvl1pPr marL="0" indent="0">
              <a:buNone/>
              <a:defRPr sz="2040">
                <a:solidFill>
                  <a:schemeClr val="tx1"/>
                </a:solidFill>
              </a:defRPr>
            </a:lvl1pPr>
            <a:lvl2pPr marL="38862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 marL="777240" indent="0">
              <a:buNone/>
              <a:defRPr sz="1530">
                <a:solidFill>
                  <a:schemeClr val="tx1">
                    <a:tint val="75000"/>
                  </a:schemeClr>
                </a:solidFill>
              </a:defRPr>
            </a:lvl3pPr>
            <a:lvl4pPr marL="11658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4pPr>
            <a:lvl5pPr marL="155448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5pPr>
            <a:lvl6pPr marL="194310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6pPr>
            <a:lvl7pPr marL="233172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7pPr>
            <a:lvl8pPr marL="272034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8pPr>
            <a:lvl9pPr marL="31089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F6029E-FBC4-456F-B401-F54EBED7490B}" type="datetimeFigureOut">
              <a:rPr lang="en-US" smtClean="0"/>
              <a:t>7/31/2025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E9F550-6471-4B2E-A770-C88FBC05D7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4856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353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34778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F6029E-FBC4-456F-B401-F54EBED7490B}" type="datetimeFigureOut">
              <a:rPr lang="en-US" smtClean="0"/>
              <a:t>7/31/2025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E9F550-6471-4B2E-A770-C88FBC05D7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78451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535519"/>
            <a:ext cx="6703695" cy="194415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366" y="2465706"/>
            <a:ext cx="3288089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5366" y="3674110"/>
            <a:ext cx="3288089" cy="54040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34778" y="2465706"/>
            <a:ext cx="3304282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34778" y="3674110"/>
            <a:ext cx="3304282" cy="54040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F6029E-FBC4-456F-B401-F54EBED7490B}" type="datetimeFigureOut">
              <a:rPr lang="en-US" smtClean="0"/>
              <a:t>7/31/2025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E9F550-6471-4B2E-A770-C88FBC05D7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6677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F6029E-FBC4-456F-B401-F54EBED7490B}" type="datetimeFigureOut">
              <a:rPr lang="en-US" smtClean="0"/>
              <a:t>7/31/2025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E9F550-6471-4B2E-A770-C88FBC05D7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03108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F6029E-FBC4-456F-B401-F54EBED7490B}" type="datetimeFigureOut">
              <a:rPr lang="en-US" smtClean="0"/>
              <a:t>7/31/2025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E9F550-6471-4B2E-A770-C88FBC05D7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6489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4282" y="1448226"/>
            <a:ext cx="3934778" cy="7147983"/>
          </a:xfrm>
        </p:spPr>
        <p:txBody>
          <a:bodyPr/>
          <a:lstStyle>
            <a:lvl1pPr>
              <a:defRPr sz="2720"/>
            </a:lvl1pPr>
            <a:lvl2pPr>
              <a:defRPr sz="2380"/>
            </a:lvl2pPr>
            <a:lvl3pPr>
              <a:defRPr sz="204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F6029E-FBC4-456F-B401-F54EBED7490B}" type="datetimeFigureOut">
              <a:rPr lang="en-US" smtClean="0"/>
              <a:t>7/31/2025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E9F550-6471-4B2E-A770-C88FBC05D7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1082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304282" y="1448226"/>
            <a:ext cx="3934778" cy="7147983"/>
          </a:xfrm>
        </p:spPr>
        <p:txBody>
          <a:bodyPr anchor="t"/>
          <a:lstStyle>
            <a:lvl1pPr marL="0" indent="0">
              <a:buNone/>
              <a:defRPr sz="2720"/>
            </a:lvl1pPr>
            <a:lvl2pPr marL="388620" indent="0">
              <a:buNone/>
              <a:defRPr sz="2380"/>
            </a:lvl2pPr>
            <a:lvl3pPr marL="777240" indent="0">
              <a:buNone/>
              <a:defRPr sz="2040"/>
            </a:lvl3pPr>
            <a:lvl4pPr marL="1165860" indent="0">
              <a:buNone/>
              <a:defRPr sz="1700"/>
            </a:lvl4pPr>
            <a:lvl5pPr marL="1554480" indent="0">
              <a:buNone/>
              <a:defRPr sz="1700"/>
            </a:lvl5pPr>
            <a:lvl6pPr marL="1943100" indent="0">
              <a:buNone/>
              <a:defRPr sz="1700"/>
            </a:lvl6pPr>
            <a:lvl7pPr marL="2331720" indent="0">
              <a:buNone/>
              <a:defRPr sz="1700"/>
            </a:lvl7pPr>
            <a:lvl8pPr marL="2720340" indent="0">
              <a:buNone/>
              <a:defRPr sz="1700"/>
            </a:lvl8pPr>
            <a:lvl9pPr marL="3108960" indent="0">
              <a:buNone/>
              <a:defRPr sz="17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F6029E-FBC4-456F-B401-F54EBED7490B}" type="datetimeFigureOut">
              <a:rPr lang="en-US" smtClean="0"/>
              <a:t>7/31/2025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E9F550-6471-4B2E-A770-C88FBC05D7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24975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F6029E-FBC4-456F-B401-F54EBED7490B}" type="datetimeFigureOut">
              <a:rPr lang="en-US" smtClean="0"/>
              <a:t>7/31/2025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E9F550-6471-4B2E-A770-C88FBC05D7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54656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77240" rtl="0" eaLnBrk="1" latinLnBrk="0" hangingPunct="1">
        <a:lnSpc>
          <a:spcPct val="90000"/>
        </a:lnSpc>
        <a:spcBef>
          <a:spcPct val="0"/>
        </a:spcBef>
        <a:buNone/>
        <a:defRPr sz="37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10" indent="-194310" algn="l" defTabSz="777240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sz="2380" kern="1200">
          <a:solidFill>
            <a:schemeClr val="tx1"/>
          </a:solidFill>
          <a:latin typeface="+mn-lt"/>
          <a:ea typeface="+mn-ea"/>
          <a:cs typeface="+mn-cs"/>
        </a:defRPr>
      </a:lvl1pPr>
      <a:lvl2pPr marL="5829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2pPr>
      <a:lvl3pPr marL="9715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1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74879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213741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5260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9146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3032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1pPr>
      <a:lvl2pPr marL="3886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1658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194310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3317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7203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Straight Connector 9"/>
          <p:cNvCxnSpPr/>
          <p:nvPr/>
        </p:nvCxnSpPr>
        <p:spPr>
          <a:xfrm flipH="1">
            <a:off x="147638" y="1471954"/>
            <a:ext cx="7496174" cy="31495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0" name="Rectangle 19"/>
          <p:cNvSpPr/>
          <p:nvPr/>
        </p:nvSpPr>
        <p:spPr>
          <a:xfrm>
            <a:off x="9525" y="850804"/>
            <a:ext cx="7772399" cy="6155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400" b="1" dirty="0">
                <a:effectLst/>
                <a:latin typeface="AGHowDoYouSurvive" panose="02000603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Middle school mathematics</a:t>
            </a:r>
            <a:endParaRPr lang="en-US" sz="34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147638" y="1485900"/>
            <a:ext cx="752951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>
                <a:latin typeface="AGCanYouNot" panose="02000603000000000000" pitchFamily="2" charset="0"/>
                <a:cs typeface="Times New Roman" panose="02020603050405020304" pitchFamily="18" charset="0"/>
              </a:rPr>
              <a:t>Mrs. Kristin Degenhardt </a:t>
            </a:r>
            <a:r>
              <a:rPr lang="en-US" dirty="0"/>
              <a:t>•</a:t>
            </a:r>
            <a:r>
              <a:rPr lang="en-US" dirty="0">
                <a:latin typeface="Century Gothic" panose="020B0502020202020204" pitchFamily="34" charset="0"/>
              </a:rPr>
              <a:t> </a:t>
            </a:r>
            <a:r>
              <a:rPr lang="en-US" sz="1800" dirty="0">
                <a:effectLst/>
                <a:latin typeface="AGCanYouNot" panose="02000603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kdegenhardt@magdalenwichita.com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endParaRPr lang="en-US" dirty="0">
              <a:latin typeface="Century Gothic" panose="020B0502020202020204" pitchFamily="34" charset="0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123826" y="205863"/>
            <a:ext cx="7772401" cy="860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4800" b="1" spc="600" dirty="0">
                <a:effectLst/>
                <a:latin typeface="AGCanYouNot" panose="02000603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MRS</a:t>
            </a:r>
            <a:r>
              <a:rPr lang="en-US" sz="4800" spc="600" dirty="0">
                <a:effectLst/>
                <a:latin typeface="AGCanYouNot" panose="02000603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r>
              <a:rPr lang="en-US" sz="4800" b="1" spc="600" dirty="0">
                <a:effectLst/>
                <a:latin typeface="AGCanYouNot" panose="02000603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DEGENHARDT</a:t>
            </a:r>
            <a:endParaRPr lang="en-US" sz="4800" b="1" spc="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147638" y="1793834"/>
            <a:ext cx="2333621" cy="37394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sz="1050" dirty="0">
              <a:effectLst/>
              <a:latin typeface="AGCanYouNot" panose="02000603000000000000" pitchFamily="2" charset="0"/>
              <a:ea typeface="AGCanYouNot" panose="02000603000000000000" pitchFamily="2" charset="0"/>
              <a:cs typeface="Times New Roman" panose="02020603050405020304" pitchFamily="18" charset="0"/>
            </a:endParaRPr>
          </a:p>
          <a:p>
            <a:r>
              <a:rPr lang="en-US" sz="1800" b="1" dirty="0">
                <a:effectLst/>
                <a:latin typeface="AGCanYouNot" panose="02000603000000000000" pitchFamily="2" charset="0"/>
                <a:ea typeface="AGCanYouNot" panose="02000603000000000000" pitchFamily="2" charset="0"/>
                <a:cs typeface="Times New Roman" panose="02020603050405020304" pitchFamily="18" charset="0"/>
              </a:rPr>
              <a:t>ABOUT</a:t>
            </a:r>
            <a:r>
              <a:rPr lang="en-US" sz="1800" dirty="0">
                <a:effectLst/>
                <a:latin typeface="AGCanYouNot" panose="02000603000000000000" pitchFamily="2" charset="0"/>
                <a:ea typeface="AGCanYouNot" panose="02000603000000000000" pitchFamily="2" charset="0"/>
                <a:cs typeface="Times New Roman" panose="02020603050405020304" pitchFamily="18" charset="0"/>
              </a:rPr>
              <a:t> </a:t>
            </a:r>
            <a:r>
              <a:rPr lang="en-US" sz="1800" b="1" dirty="0">
                <a:effectLst/>
                <a:latin typeface="AGCanYouNot" panose="02000603000000000000" pitchFamily="2" charset="0"/>
                <a:ea typeface="AGCanYouNot" panose="02000603000000000000" pitchFamily="2" charset="0"/>
                <a:cs typeface="Times New Roman" panose="02020603050405020304" pitchFamily="18" charset="0"/>
              </a:rPr>
              <a:t>YOUR</a:t>
            </a:r>
            <a:r>
              <a:rPr lang="en-US" b="1" dirty="0">
                <a:latin typeface="AGCanYouNot" panose="02000603000000000000" pitchFamily="2" charset="0"/>
                <a:ea typeface="AGCanYouNot" panose="02000603000000000000" pitchFamily="2" charset="0"/>
                <a:cs typeface="Times New Roman" panose="02020603050405020304" pitchFamily="18" charset="0"/>
              </a:rPr>
              <a:t> TEACHER</a:t>
            </a:r>
            <a:r>
              <a:rPr lang="en-US" sz="1800" dirty="0">
                <a:effectLst/>
                <a:latin typeface="AGCanYouNot" panose="02000603000000000000" pitchFamily="2" charset="0"/>
                <a:ea typeface="AGCanYouNot" panose="02000603000000000000" pitchFamily="2" charset="0"/>
                <a:cs typeface="Times New Roman" panose="02020603050405020304" pitchFamily="18" charset="0"/>
              </a:rPr>
              <a:t>:</a:t>
            </a:r>
            <a:endParaRPr lang="en-US" sz="1150" dirty="0">
              <a:effectLst/>
              <a:latin typeface="Century Gothic" panose="020B0502020202020204" pitchFamily="34" charset="0"/>
              <a:ea typeface="AGCanYouNot" panose="02000603000000000000" pitchFamily="2" charset="0"/>
              <a:cs typeface="Times New Roman" panose="02020603050405020304" pitchFamily="18" charset="0"/>
            </a:endParaRPr>
          </a:p>
          <a:p>
            <a:endParaRPr lang="en-US" sz="500" dirty="0">
              <a:effectLst/>
              <a:latin typeface="AGCanYouNot" panose="02000603000000000000" pitchFamily="2" charset="0"/>
              <a:ea typeface="AGCanYouNot" panose="02000603000000000000" pitchFamily="2" charset="0"/>
              <a:cs typeface="Times New Roman" panose="02020603050405020304" pitchFamily="18" charset="0"/>
            </a:endParaRPr>
          </a:p>
          <a:p>
            <a:r>
              <a:rPr lang="en-US" sz="1200" dirty="0">
                <a:effectLst/>
                <a:latin typeface="AGCanYouNot" panose="02000603000000000000" pitchFamily="2" charset="0"/>
                <a:ea typeface="AGCanYouNot" panose="02000603000000000000" pitchFamily="2" charset="0"/>
                <a:cs typeface="Times New Roman" panose="02020603050405020304" pitchFamily="18" charset="0"/>
              </a:rPr>
              <a:t>Hello! This is my eleventh year of teac</a:t>
            </a:r>
            <a:r>
              <a:rPr lang="en-US" sz="1200" dirty="0">
                <a:latin typeface="AGCanYouNot" panose="02000603000000000000" pitchFamily="2" charset="0"/>
                <a:ea typeface="AGCanYouNot" panose="02000603000000000000" pitchFamily="2" charset="0"/>
                <a:cs typeface="Times New Roman" panose="02020603050405020304" pitchFamily="18" charset="0"/>
              </a:rPr>
              <a:t>h</a:t>
            </a:r>
            <a:r>
              <a:rPr lang="en-US" sz="1200" dirty="0">
                <a:effectLst/>
                <a:latin typeface="AGCanYouNot" panose="02000603000000000000" pitchFamily="2" charset="0"/>
                <a:ea typeface="AGCanYouNot" panose="02000603000000000000" pitchFamily="2" charset="0"/>
                <a:cs typeface="Times New Roman" panose="02020603050405020304" pitchFamily="18" charset="0"/>
              </a:rPr>
              <a:t>ing. I grew up in the </a:t>
            </a:r>
            <a:r>
              <a:rPr lang="en-US" sz="1200" dirty="0">
                <a:latin typeface="AGCanYouNot" panose="02000603000000000000" pitchFamily="2" charset="0"/>
                <a:ea typeface="AGCanYouNot" panose="02000603000000000000" pitchFamily="2" charset="0"/>
                <a:cs typeface="Times New Roman" panose="02020603050405020304" pitchFamily="18" charset="0"/>
              </a:rPr>
              <a:t>Diocese of Wichita before earning my teaching degree at Kansas State University- GO CATS! </a:t>
            </a:r>
          </a:p>
          <a:p>
            <a:endParaRPr lang="en-US" sz="1200" dirty="0">
              <a:latin typeface="AGCanYouNot" panose="02000603000000000000" pitchFamily="2" charset="0"/>
              <a:ea typeface="AGCanYouNot" panose="02000603000000000000" pitchFamily="2" charset="0"/>
              <a:cs typeface="Times New Roman" panose="02020603050405020304" pitchFamily="18" charset="0"/>
            </a:endParaRPr>
          </a:p>
          <a:p>
            <a:endParaRPr lang="en-US" sz="1200" dirty="0">
              <a:latin typeface="AGCanYouNot" panose="02000603000000000000" pitchFamily="2" charset="0"/>
              <a:ea typeface="AGCanYouNot" panose="02000603000000000000" pitchFamily="2" charset="0"/>
              <a:cs typeface="Times New Roman" panose="02020603050405020304" pitchFamily="18" charset="0"/>
            </a:endParaRPr>
          </a:p>
          <a:p>
            <a:r>
              <a:rPr lang="en-US" sz="1200" dirty="0">
                <a:latin typeface="AGCanYouNot" panose="02000603000000000000" pitchFamily="2" charset="0"/>
                <a:ea typeface="AGCanYouNot" panose="02000603000000000000" pitchFamily="2" charset="0"/>
                <a:cs typeface="Times New Roman" panose="02020603050405020304" pitchFamily="18" charset="0"/>
              </a:rPr>
              <a:t>I love to help students find joy in learning (and in math!). I truly believe that a student’s success depends on the team effort between teacher, student, and parents. Please reach out if you have any questions or concerns. I am looking forward to a year of faith, learning, and laughter!</a:t>
            </a:r>
          </a:p>
          <a:p>
            <a:endParaRPr lang="en-US" sz="1150" dirty="0">
              <a:effectLst/>
              <a:latin typeface="AGCanYouNot" panose="02000603000000000000" pitchFamily="2" charset="0"/>
              <a:ea typeface="AGCanYouNot" panose="02000603000000000000" pitchFamily="2" charset="0"/>
              <a:cs typeface="Times New Roman" panose="02020603050405020304" pitchFamily="18" charset="0"/>
            </a:endParaRPr>
          </a:p>
        </p:txBody>
      </p:sp>
      <p:cxnSp>
        <p:nvCxnSpPr>
          <p:cNvPr id="13" name="Straight Connector 12"/>
          <p:cNvCxnSpPr/>
          <p:nvPr/>
        </p:nvCxnSpPr>
        <p:spPr>
          <a:xfrm flipH="1">
            <a:off x="176216" y="1804996"/>
            <a:ext cx="7558084" cy="41608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flipH="1" flipV="1">
            <a:off x="40485" y="5973782"/>
            <a:ext cx="7674765" cy="7918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V="1">
            <a:off x="2509837" y="1785918"/>
            <a:ext cx="0" cy="4195782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V="1">
            <a:off x="5067298" y="1827526"/>
            <a:ext cx="0" cy="8230874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8" name="Rectangle 17">
            <a:extLst>
              <a:ext uri="{FF2B5EF4-FFF2-40B4-BE49-F238E27FC236}">
                <a16:creationId xmlns:a16="http://schemas.microsoft.com/office/drawing/2014/main" id="{B4664084-2806-419F-A889-90A4305E7BB5}"/>
              </a:ext>
            </a:extLst>
          </p:cNvPr>
          <p:cNvSpPr/>
          <p:nvPr/>
        </p:nvSpPr>
        <p:spPr>
          <a:xfrm>
            <a:off x="2538409" y="1854820"/>
            <a:ext cx="2516766" cy="33932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b="1" dirty="0">
              <a:latin typeface="AGCanYouNot" panose="02000603000000000000" pitchFamily="2" charset="0"/>
              <a:ea typeface="AGCanYouNot" panose="02000603000000000000" pitchFamily="2" charset="0"/>
              <a:cs typeface="Times New Roman" panose="02020603050405020304" pitchFamily="18" charset="0"/>
            </a:endParaRPr>
          </a:p>
          <a:p>
            <a:endParaRPr lang="en-US" b="1" dirty="0">
              <a:latin typeface="AGCanYouNot" panose="02000603000000000000" pitchFamily="2" charset="0"/>
              <a:ea typeface="AGCanYouNot" panose="02000603000000000000" pitchFamily="2" charset="0"/>
              <a:cs typeface="Times New Roman" panose="02020603050405020304" pitchFamily="18" charset="0"/>
            </a:endParaRPr>
          </a:p>
          <a:p>
            <a:endParaRPr lang="en-US" b="1" dirty="0">
              <a:latin typeface="AGCanYouNot" panose="02000603000000000000" pitchFamily="2" charset="0"/>
              <a:ea typeface="AGCanYouNot" panose="02000603000000000000" pitchFamily="2" charset="0"/>
              <a:cs typeface="Times New Roman" panose="02020603050405020304" pitchFamily="18" charset="0"/>
            </a:endParaRPr>
          </a:p>
          <a:p>
            <a:r>
              <a:rPr lang="en-US" b="1" dirty="0">
                <a:latin typeface="AGCanYouNot" panose="02000603000000000000" pitchFamily="2" charset="0"/>
                <a:ea typeface="AGCanYouNot" panose="02000603000000000000" pitchFamily="2" charset="0"/>
                <a:cs typeface="Times New Roman" panose="02020603050405020304" pitchFamily="18" charset="0"/>
              </a:rPr>
              <a:t>CLASS EXPECTATIONS</a:t>
            </a:r>
            <a:r>
              <a:rPr lang="en-US" sz="1800" b="1" dirty="0">
                <a:effectLst/>
                <a:latin typeface="AGCanYouNot" panose="02000603000000000000" pitchFamily="2" charset="0"/>
                <a:ea typeface="AGCanYouNot" panose="02000603000000000000" pitchFamily="2" charset="0"/>
                <a:cs typeface="Times New Roman" panose="02020603050405020304" pitchFamily="18" charset="0"/>
              </a:rPr>
              <a:t>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500" dirty="0">
              <a:latin typeface="AGCanYouNot" panose="02000603000000000000" pitchFamily="2" charset="0"/>
              <a:ea typeface="AGCanYouNot" panose="02000603000000000000" pitchFamily="2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latin typeface="AGCanYouNot" panose="02000603000000000000" pitchFamily="2" charset="0"/>
                <a:ea typeface="AGCanYouNot" panose="02000603000000000000" pitchFamily="2" charset="0"/>
                <a:cs typeface="Times New Roman" panose="02020603050405020304" pitchFamily="18" charset="0"/>
              </a:rPr>
              <a:t>Be </a:t>
            </a:r>
            <a:r>
              <a:rPr lang="en-US" b="1" dirty="0">
                <a:latin typeface="AGCanYouNot" panose="02000603000000000000" pitchFamily="2" charset="0"/>
                <a:ea typeface="AGCanYouNot" panose="02000603000000000000" pitchFamily="2" charset="0"/>
                <a:cs typeface="Times New Roman" panose="02020603050405020304" pitchFamily="18" charset="0"/>
              </a:rPr>
              <a:t>respectfu</a:t>
            </a:r>
            <a:r>
              <a:rPr lang="en-US" dirty="0">
                <a:latin typeface="AGCanYouNot" panose="02000603000000000000" pitchFamily="2" charset="0"/>
                <a:ea typeface="AGCanYouNot" panose="02000603000000000000" pitchFamily="2" charset="0"/>
                <a:cs typeface="Times New Roman" panose="02020603050405020304" pitchFamily="18" charset="0"/>
              </a:rPr>
              <a:t>l to others, yourself, classroom property.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dirty="0">
                <a:effectLst/>
                <a:latin typeface="AGCanYouNot" panose="02000603000000000000" pitchFamily="2" charset="0"/>
                <a:ea typeface="AGCanYouNot" panose="02000603000000000000" pitchFamily="2" charset="0"/>
                <a:cs typeface="Times New Roman" panose="02020603050405020304" pitchFamily="18" charset="0"/>
              </a:rPr>
              <a:t>Be </a:t>
            </a:r>
            <a:r>
              <a:rPr lang="en-US" sz="1800" b="1" dirty="0">
                <a:effectLst/>
                <a:latin typeface="AGCanYouNot" panose="02000603000000000000" pitchFamily="2" charset="0"/>
                <a:ea typeface="AGCanYouNot" panose="02000603000000000000" pitchFamily="2" charset="0"/>
                <a:cs typeface="Times New Roman" panose="02020603050405020304" pitchFamily="18" charset="0"/>
              </a:rPr>
              <a:t>honest</a:t>
            </a:r>
            <a:r>
              <a:rPr lang="en-US" sz="1800" dirty="0">
                <a:effectLst/>
                <a:latin typeface="AGCanYouNot" panose="02000603000000000000" pitchFamily="2" charset="0"/>
                <a:ea typeface="AGCanYouNot" panose="02000603000000000000" pitchFamily="2" charset="0"/>
                <a:cs typeface="Times New Roman" panose="02020603050405020304" pitchFamily="18" charset="0"/>
              </a:rPr>
              <a:t>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latin typeface="AGCanYouNot" panose="02000603000000000000" pitchFamily="2" charset="0"/>
                <a:ea typeface="AGCanYouNot" panose="02000603000000000000" pitchFamily="2" charset="0"/>
                <a:cs typeface="Times New Roman" panose="02020603050405020304" pitchFamily="18" charset="0"/>
              </a:rPr>
              <a:t>Be </a:t>
            </a:r>
            <a:r>
              <a:rPr lang="en-US" b="1" dirty="0">
                <a:latin typeface="AGCanYouNot" panose="02000603000000000000" pitchFamily="2" charset="0"/>
                <a:ea typeface="AGCanYouNot" panose="02000603000000000000" pitchFamily="2" charset="0"/>
                <a:cs typeface="Times New Roman" panose="02020603050405020304" pitchFamily="18" charset="0"/>
              </a:rPr>
              <a:t>prepared</a:t>
            </a:r>
            <a:r>
              <a:rPr lang="en-US" dirty="0">
                <a:latin typeface="AGCanYouNot" panose="02000603000000000000" pitchFamily="2" charset="0"/>
                <a:ea typeface="AGCanYouNot" panose="02000603000000000000" pitchFamily="2" charset="0"/>
                <a:cs typeface="Times New Roman" panose="02020603050405020304" pitchFamily="18" charset="0"/>
              </a:rPr>
              <a:t>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dirty="0">
                <a:effectLst/>
                <a:latin typeface="AGCanYouNot" panose="02000603000000000000" pitchFamily="2" charset="0"/>
                <a:ea typeface="AGCanYouNot" panose="02000603000000000000" pitchFamily="2" charset="0"/>
                <a:cs typeface="Times New Roman" panose="02020603050405020304" pitchFamily="18" charset="0"/>
              </a:rPr>
              <a:t>Be the </a:t>
            </a:r>
            <a:r>
              <a:rPr lang="en-US" sz="1800" b="1" dirty="0">
                <a:effectLst/>
                <a:latin typeface="AGCanYouNot" panose="02000603000000000000" pitchFamily="2" charset="0"/>
                <a:ea typeface="AGCanYouNot" panose="02000603000000000000" pitchFamily="2" charset="0"/>
                <a:cs typeface="Times New Roman" panose="02020603050405020304" pitchFamily="18" charset="0"/>
              </a:rPr>
              <a:t>best </a:t>
            </a:r>
            <a:r>
              <a:rPr lang="en-US" dirty="0">
                <a:latin typeface="AGCanYouNot" panose="02000603000000000000" pitchFamily="2" charset="0"/>
                <a:ea typeface="AGCanYouNot" panose="02000603000000000000" pitchFamily="2" charset="0"/>
                <a:cs typeface="Times New Roman" panose="02020603050405020304" pitchFamily="18" charset="0"/>
              </a:rPr>
              <a:t>version of you</a:t>
            </a:r>
            <a:r>
              <a:rPr lang="en-US" b="1" dirty="0">
                <a:latin typeface="AGCanYouNot" panose="02000603000000000000" pitchFamily="2" charset="0"/>
                <a:ea typeface="AGCanYouNot" panose="02000603000000000000" pitchFamily="2" charset="0"/>
                <a:cs typeface="Times New Roman" panose="02020603050405020304" pitchFamily="18" charset="0"/>
              </a:rPr>
              <a:t>.</a:t>
            </a:r>
            <a:endParaRPr lang="en-US" sz="1800" dirty="0">
              <a:effectLst/>
              <a:latin typeface="AGCanYouNot" panose="02000603000000000000" pitchFamily="2" charset="0"/>
              <a:ea typeface="AGCanYouNot" panose="02000603000000000000" pitchFamily="2" charset="0"/>
              <a:cs typeface="Times New Roman" panose="02020603050405020304" pitchFamily="18" charset="0"/>
            </a:endParaRPr>
          </a:p>
          <a:p>
            <a:pPr algn="ctr"/>
            <a:endParaRPr lang="en-US" sz="1150" b="1" dirty="0">
              <a:latin typeface="Century Gothic" panose="020B0502020202020204" pitchFamily="34" charset="0"/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B2421E26-D621-4BD3-BF72-C12B20DE0D92}"/>
              </a:ext>
            </a:extLst>
          </p:cNvPr>
          <p:cNvSpPr/>
          <p:nvPr/>
        </p:nvSpPr>
        <p:spPr>
          <a:xfrm>
            <a:off x="5112326" y="1908609"/>
            <a:ext cx="2531486" cy="25160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>
                <a:latin typeface="AGCanYouNot" panose="02000603000000000000" pitchFamily="2" charset="0"/>
                <a:ea typeface="AGCanYouNot" panose="02000603000000000000" pitchFamily="2" charset="0"/>
                <a:cs typeface="Times New Roman" panose="02020603050405020304" pitchFamily="18" charset="0"/>
              </a:rPr>
              <a:t>CLASS MATERIALS: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>
                <a:latin typeface="AGCanYouNot" panose="02000603000000000000" pitchFamily="2" charset="0"/>
                <a:ea typeface="AGCanYouNot" panose="02000603000000000000" pitchFamily="2" charset="0"/>
                <a:cs typeface="Times New Roman" panose="02020603050405020304" pitchFamily="18" charset="0"/>
              </a:rPr>
              <a:t>Charged Chromebook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>
                <a:effectLst/>
                <a:latin typeface="AGCanYouNot" panose="02000603000000000000" pitchFamily="2" charset="0"/>
                <a:ea typeface="AGCanYouNot" panose="02000603000000000000" pitchFamily="2" charset="0"/>
                <a:cs typeface="Times New Roman" panose="02020603050405020304" pitchFamily="18" charset="0"/>
              </a:rPr>
              <a:t>Textbook/workbook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>
                <a:effectLst/>
                <a:latin typeface="AGCanYouNot" panose="02000603000000000000" pitchFamily="2" charset="0"/>
                <a:ea typeface="AGCanYouNot" panose="02000603000000000000" pitchFamily="2" charset="0"/>
                <a:cs typeface="Times New Roman" panose="02020603050405020304" pitchFamily="18" charset="0"/>
              </a:rPr>
              <a:t>Notebook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>
                <a:latin typeface="AGCanYouNot" panose="02000603000000000000" pitchFamily="2" charset="0"/>
                <a:ea typeface="AGCanYouNot" panose="02000603000000000000" pitchFamily="2" charset="0"/>
                <a:cs typeface="Times New Roman" panose="02020603050405020304" pitchFamily="18" charset="0"/>
              </a:rPr>
              <a:t>Glue stick</a:t>
            </a:r>
            <a:endParaRPr lang="en-US" sz="1600" dirty="0">
              <a:effectLst/>
              <a:latin typeface="AGCanYouNot" panose="02000603000000000000" pitchFamily="2" charset="0"/>
              <a:ea typeface="AGCanYouNot" panose="02000603000000000000" pitchFamily="2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>
                <a:latin typeface="AGCanYouNot" panose="02000603000000000000" pitchFamily="2" charset="0"/>
                <a:ea typeface="AGCanYouNot" panose="02000603000000000000" pitchFamily="2" charset="0"/>
                <a:cs typeface="Times New Roman" panose="02020603050405020304" pitchFamily="18" charset="0"/>
              </a:rPr>
              <a:t>Pencil &amp; eraser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>
                <a:effectLst/>
                <a:latin typeface="AGCanYouNot" panose="02000603000000000000" pitchFamily="2" charset="0"/>
                <a:ea typeface="AGCanYouNot" panose="02000603000000000000" pitchFamily="2" charset="0"/>
                <a:cs typeface="Times New Roman" panose="02020603050405020304" pitchFamily="18" charset="0"/>
              </a:rPr>
              <a:t>Red pen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>
                <a:latin typeface="AGCanYouNot" panose="02000603000000000000" pitchFamily="2" charset="0"/>
                <a:ea typeface="AGCanYouNot" panose="02000603000000000000" pitchFamily="2" charset="0"/>
                <a:cs typeface="Times New Roman" panose="02020603050405020304" pitchFamily="18" charset="0"/>
              </a:rPr>
              <a:t>Calculator</a:t>
            </a:r>
            <a:endParaRPr lang="en-US" sz="1600" dirty="0">
              <a:effectLst/>
              <a:latin typeface="AGCanYouNot" panose="02000603000000000000" pitchFamily="2" charset="0"/>
              <a:ea typeface="AGCanYouNot" panose="02000603000000000000" pitchFamily="2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>
                <a:latin typeface="AGCanYouNot" panose="02000603000000000000" pitchFamily="2" charset="0"/>
                <a:ea typeface="AGCanYouNot" panose="02000603000000000000" pitchFamily="2" charset="0"/>
                <a:cs typeface="Times New Roman" panose="02020603050405020304" pitchFamily="18" charset="0"/>
              </a:rPr>
              <a:t>Agenda &amp; demerit card</a:t>
            </a:r>
            <a:endParaRPr lang="en-US" sz="1600" dirty="0">
              <a:effectLst/>
              <a:latin typeface="AGCanYouNot" panose="02000603000000000000" pitchFamily="2" charset="0"/>
              <a:ea typeface="AGCanYouNot" panose="02000603000000000000" pitchFamily="2" charset="0"/>
              <a:cs typeface="Times New Roman" panose="02020603050405020304" pitchFamily="18" charset="0"/>
            </a:endParaRPr>
          </a:p>
          <a:p>
            <a:pPr algn="ctr"/>
            <a:endParaRPr lang="en-US" sz="1150" b="1" dirty="0">
              <a:latin typeface="Century Gothic" panose="020B0502020202020204" pitchFamily="34" charset="0"/>
            </a:endParaRP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062AFA8B-FB42-4024-9DCA-E833617BE63B}"/>
              </a:ext>
            </a:extLst>
          </p:cNvPr>
          <p:cNvSpPr/>
          <p:nvPr/>
        </p:nvSpPr>
        <p:spPr>
          <a:xfrm>
            <a:off x="123826" y="5942963"/>
            <a:ext cx="4886322" cy="38933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sz="500" b="1" dirty="0">
              <a:latin typeface="AGCanYouNot" panose="02000603000000000000" pitchFamily="2" charset="0"/>
              <a:ea typeface="AGCanYouNot" panose="02000603000000000000" pitchFamily="2" charset="0"/>
              <a:cs typeface="Times New Roman" panose="02020603050405020304" pitchFamily="18" charset="0"/>
            </a:endParaRPr>
          </a:p>
          <a:p>
            <a:r>
              <a:rPr lang="en-US" b="1" dirty="0">
                <a:latin typeface="AGCanYouNot" panose="02000603000000000000" pitchFamily="2" charset="0"/>
                <a:ea typeface="AGCanYouNot" panose="02000603000000000000" pitchFamily="2" charset="0"/>
                <a:cs typeface="Times New Roman" panose="02020603050405020304" pitchFamily="18" charset="0"/>
              </a:rPr>
              <a:t>ASSIGNMENTS &amp; GRADES</a:t>
            </a:r>
            <a:r>
              <a:rPr lang="en-US" sz="1800" b="1" dirty="0">
                <a:effectLst/>
                <a:latin typeface="AGCanYouNot" panose="02000603000000000000" pitchFamily="2" charset="0"/>
                <a:ea typeface="AGCanYouNot" panose="02000603000000000000" pitchFamily="2" charset="0"/>
                <a:cs typeface="Times New Roman" panose="02020603050405020304" pitchFamily="18" charset="0"/>
              </a:rPr>
              <a:t>:</a:t>
            </a:r>
          </a:p>
          <a:p>
            <a:endParaRPr lang="en-US" sz="1400" dirty="0">
              <a:effectLst/>
              <a:latin typeface="AGCanYouNot" panose="02000603000000000000" pitchFamily="2" charset="0"/>
              <a:ea typeface="AGCanYouNot" panose="02000603000000000000" pitchFamily="2" charset="0"/>
              <a:cs typeface="Times New Roman" panose="02020603050405020304" pitchFamily="18" charset="0"/>
            </a:endParaRPr>
          </a:p>
          <a:p>
            <a:r>
              <a:rPr lang="en-US" sz="1400" dirty="0">
                <a:effectLst/>
                <a:latin typeface="AGCanYouNot" panose="02000603000000000000" pitchFamily="2" charset="0"/>
                <a:ea typeface="AGCanYouNot" panose="02000603000000000000" pitchFamily="2" charset="0"/>
                <a:cs typeface="Times New Roman" panose="02020603050405020304" pitchFamily="18" charset="0"/>
              </a:rPr>
              <a:t>Homework will be given daily. Assignments are due at the </a:t>
            </a:r>
            <a:r>
              <a:rPr lang="en-US" sz="1400" b="1" dirty="0">
                <a:effectLst/>
                <a:latin typeface="AGCanYouNot" panose="02000603000000000000" pitchFamily="2" charset="0"/>
                <a:ea typeface="AGCanYouNot" panose="02000603000000000000" pitchFamily="2" charset="0"/>
                <a:cs typeface="Times New Roman" panose="02020603050405020304" pitchFamily="18" charset="0"/>
              </a:rPr>
              <a:t>beginning</a:t>
            </a:r>
            <a:r>
              <a:rPr lang="en-US" sz="1400" dirty="0">
                <a:effectLst/>
                <a:latin typeface="AGCanYouNot" panose="02000603000000000000" pitchFamily="2" charset="0"/>
                <a:ea typeface="AGCanYouNot" panose="02000603000000000000" pitchFamily="2" charset="0"/>
                <a:cs typeface="Times New Roman" panose="02020603050405020304" pitchFamily="18" charset="0"/>
              </a:rPr>
              <a:t> of class.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latin typeface="AGCanYouNot" panose="02000603000000000000" pitchFamily="2" charset="0"/>
                <a:ea typeface="AGCanYouNot" panose="02000603000000000000" pitchFamily="2" charset="0"/>
                <a:cs typeface="Times New Roman" panose="02020603050405020304" pitchFamily="18" charset="0"/>
              </a:rPr>
              <a:t>If a student does not turn in the assignment at the beginning of class, he/she has until </a:t>
            </a:r>
            <a:r>
              <a:rPr lang="en-US" sz="1400" b="1" dirty="0">
                <a:latin typeface="AGCanYouNot" panose="02000603000000000000" pitchFamily="2" charset="0"/>
                <a:ea typeface="AGCanYouNot" panose="02000603000000000000" pitchFamily="2" charset="0"/>
                <a:cs typeface="Times New Roman" panose="02020603050405020304" pitchFamily="18" charset="0"/>
              </a:rPr>
              <a:t>3:30pm that same day </a:t>
            </a:r>
            <a:r>
              <a:rPr lang="en-US" sz="1400" dirty="0">
                <a:latin typeface="AGCanYouNot" panose="02000603000000000000" pitchFamily="2" charset="0"/>
                <a:ea typeface="AGCanYouNot" panose="02000603000000000000" pitchFamily="2" charset="0"/>
                <a:cs typeface="Times New Roman" panose="02020603050405020304" pitchFamily="18" charset="0"/>
              </a:rPr>
              <a:t>to turn it in for 90% credit. Any assignment turned in after that will receive 64% credit. After 5 days late, the assignment will be a </a:t>
            </a:r>
            <a:r>
              <a:rPr lang="en-US" sz="1400" b="1" dirty="0">
                <a:latin typeface="AGCanYouNot" panose="02000603000000000000" pitchFamily="2" charset="0"/>
                <a:ea typeface="AGCanYouNot" panose="02000603000000000000" pitchFamily="2" charset="0"/>
                <a:cs typeface="Times New Roman" panose="02020603050405020304" pitchFamily="18" charset="0"/>
              </a:rPr>
              <a:t>zero.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600" b="1" dirty="0">
              <a:latin typeface="AGCanYouNot" panose="02000603000000000000" pitchFamily="2" charset="0"/>
              <a:ea typeface="AGCanYouNot" panose="02000603000000000000" pitchFamily="2" charset="0"/>
              <a:cs typeface="Times New Roman" panose="02020603050405020304" pitchFamily="18" charset="0"/>
            </a:endParaRPr>
          </a:p>
          <a:p>
            <a:pPr algn="ctr"/>
            <a:r>
              <a:rPr lang="en-US" sz="1400" dirty="0">
                <a:latin typeface="AGCanYouNot" panose="02000603000000000000" pitchFamily="2" charset="0"/>
                <a:ea typeface="AGCanYouNot" panose="02000603000000000000" pitchFamily="2" charset="0"/>
                <a:cs typeface="Times New Roman" panose="02020603050405020304" pitchFamily="18" charset="0"/>
              </a:rPr>
              <a:t>Grades will be calculated using </a:t>
            </a:r>
            <a:r>
              <a:rPr lang="en-US" sz="1400" b="1" dirty="0">
                <a:latin typeface="AGCanYouNot" panose="02000603000000000000" pitchFamily="2" charset="0"/>
                <a:ea typeface="AGCanYouNot" panose="02000603000000000000" pitchFamily="2" charset="0"/>
                <a:cs typeface="Times New Roman" panose="02020603050405020304" pitchFamily="18" charset="0"/>
              </a:rPr>
              <a:t>weighted categories.</a:t>
            </a:r>
          </a:p>
          <a:p>
            <a:pPr algn="ctr"/>
            <a:r>
              <a:rPr lang="en-US" sz="1400" b="1" dirty="0">
                <a:latin typeface="AGCanYouNot" panose="02000603000000000000" pitchFamily="2" charset="0"/>
                <a:ea typeface="AGCanYouNot" panose="02000603000000000000" pitchFamily="2" charset="0"/>
                <a:cs typeface="Times New Roman" panose="02020603050405020304" pitchFamily="18" charset="0"/>
              </a:rPr>
              <a:t>Tests 40%	</a:t>
            </a:r>
          </a:p>
          <a:p>
            <a:pPr algn="ctr"/>
            <a:r>
              <a:rPr lang="en-US" sz="1400" b="1" dirty="0">
                <a:latin typeface="AGCanYouNot" panose="02000603000000000000" pitchFamily="2" charset="0"/>
                <a:ea typeface="AGCanYouNot" panose="02000603000000000000" pitchFamily="2" charset="0"/>
                <a:cs typeface="Times New Roman" panose="02020603050405020304" pitchFamily="18" charset="0"/>
              </a:rPr>
              <a:t>Quizzes 30% </a:t>
            </a:r>
          </a:p>
          <a:p>
            <a:pPr algn="ctr"/>
            <a:r>
              <a:rPr lang="en-US" sz="1400" b="1" dirty="0">
                <a:latin typeface="AGCanYouNot" panose="02000603000000000000" pitchFamily="2" charset="0"/>
                <a:ea typeface="AGCanYouNot" panose="02000603000000000000" pitchFamily="2" charset="0"/>
                <a:cs typeface="Times New Roman" panose="02020603050405020304" pitchFamily="18" charset="0"/>
              </a:rPr>
              <a:t>Homework 20% </a:t>
            </a:r>
          </a:p>
          <a:p>
            <a:pPr algn="ctr"/>
            <a:r>
              <a:rPr lang="en-US" sz="1400" b="1" dirty="0">
                <a:latin typeface="AGCanYouNot" panose="02000603000000000000" pitchFamily="2" charset="0"/>
                <a:ea typeface="AGCanYouNot" panose="02000603000000000000" pitchFamily="2" charset="0"/>
                <a:cs typeface="Times New Roman" panose="02020603050405020304" pitchFamily="18" charset="0"/>
              </a:rPr>
              <a:t>Notes/Projects 10%</a:t>
            </a:r>
          </a:p>
          <a:p>
            <a:pPr algn="ctr"/>
            <a:r>
              <a:rPr lang="en-US" sz="1400" dirty="0">
                <a:latin typeface="AGCanYouNot" panose="02000603000000000000" pitchFamily="2" charset="0"/>
                <a:ea typeface="AGCanYouNot" panose="02000603000000000000" pitchFamily="2" charset="0"/>
                <a:cs typeface="Times New Roman" panose="02020603050405020304" pitchFamily="18" charset="0"/>
              </a:rPr>
              <a:t>Please see the agenda for the school-wide grading scale </a:t>
            </a:r>
          </a:p>
          <a:p>
            <a:pPr algn="ctr"/>
            <a:r>
              <a:rPr lang="en-US" sz="1400" dirty="0">
                <a:latin typeface="AGCanYouNot" panose="02000603000000000000" pitchFamily="2" charset="0"/>
                <a:ea typeface="AGCanYouNot" panose="02000603000000000000" pitchFamily="2" charset="0"/>
                <a:cs typeface="Times New Roman" panose="02020603050405020304" pitchFamily="18" charset="0"/>
              </a:rPr>
              <a:t>and absence policy.</a:t>
            </a: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9BBE746A-D06F-4605-B605-3177FA3E9D14}"/>
              </a:ext>
            </a:extLst>
          </p:cNvPr>
          <p:cNvSpPr/>
          <p:nvPr/>
        </p:nvSpPr>
        <p:spPr>
          <a:xfrm>
            <a:off x="5055175" y="7237519"/>
            <a:ext cx="2516766" cy="26699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b="1" dirty="0">
              <a:latin typeface="AGCanYouNot" panose="02000603000000000000" pitchFamily="2" charset="0"/>
              <a:ea typeface="AGCanYouNot" panose="02000603000000000000" pitchFamily="2" charset="0"/>
              <a:cs typeface="Times New Roman" panose="02020603050405020304" pitchFamily="18" charset="0"/>
            </a:endParaRPr>
          </a:p>
          <a:p>
            <a:r>
              <a:rPr lang="en-US" sz="1800" b="1" dirty="0">
                <a:effectLst/>
                <a:latin typeface="AGCanYouNot" panose="02000603000000000000" pitchFamily="2" charset="0"/>
                <a:ea typeface="AGCanYouNot" panose="02000603000000000000" pitchFamily="2" charset="0"/>
                <a:cs typeface="Times New Roman" panose="02020603050405020304" pitchFamily="18" charset="0"/>
              </a:rPr>
              <a:t>EXTRA HELP:</a:t>
            </a:r>
          </a:p>
          <a:p>
            <a:r>
              <a:rPr lang="en-US" sz="1500" dirty="0">
                <a:latin typeface="AGCanYouNot" panose="02000603000000000000" pitchFamily="2" charset="0"/>
                <a:ea typeface="AGCanYouNot" panose="02000603000000000000" pitchFamily="2" charset="0"/>
                <a:cs typeface="Times New Roman" panose="02020603050405020304" pitchFamily="18" charset="0"/>
              </a:rPr>
              <a:t>If you need additional help beyond the classroom, I will be available every morning before school, starting at 7:20 AM. Please let me know ahead of time so that I can plan accordingly. </a:t>
            </a:r>
            <a:r>
              <a:rPr lang="en-US" sz="1500" b="1" dirty="0">
                <a:latin typeface="AGCanYouNot" panose="02000603000000000000" pitchFamily="2" charset="0"/>
                <a:ea typeface="AGCanYouNot" panose="02000603000000000000" pitchFamily="2" charset="0"/>
                <a:cs typeface="Times New Roman" panose="02020603050405020304" pitchFamily="18" charset="0"/>
              </a:rPr>
              <a:t>Do not hesitate to ask for help!</a:t>
            </a:r>
            <a:endParaRPr lang="en-US" sz="1500" b="1" dirty="0">
              <a:effectLst/>
              <a:latin typeface="AGCanYouNot" panose="02000603000000000000" pitchFamily="2" charset="0"/>
              <a:ea typeface="AGCanYouNot" panose="02000603000000000000" pitchFamily="2" charset="0"/>
              <a:cs typeface="Times New Roman" panose="02020603050405020304" pitchFamily="18" charset="0"/>
            </a:endParaRPr>
          </a:p>
          <a:p>
            <a:pPr algn="ctr"/>
            <a:endParaRPr lang="en-US" sz="1150" b="1" dirty="0">
              <a:latin typeface="Century Gothic" panose="020B0502020202020204" pitchFamily="34" charset="0"/>
            </a:endParaRPr>
          </a:p>
        </p:txBody>
      </p:sp>
      <p:pic>
        <p:nvPicPr>
          <p:cNvPr id="1026" name="Picture 2" descr="Engineering Clipart Line Art - Math Supplies - Png Download (#314661) -  PinClipart">
            <a:extLst>
              <a:ext uri="{FF2B5EF4-FFF2-40B4-BE49-F238E27FC236}">
                <a16:creationId xmlns:a16="http://schemas.microsoft.com/office/drawing/2014/main" id="{0B6DE864-316A-4F31-A004-B33BBF0AC1E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02291" y="4409889"/>
            <a:ext cx="1698002" cy="12946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0" name="TextBox 29">
            <a:extLst>
              <a:ext uri="{FF2B5EF4-FFF2-40B4-BE49-F238E27FC236}">
                <a16:creationId xmlns:a16="http://schemas.microsoft.com/office/drawing/2014/main" id="{E6F71B53-D80D-4F70-A92E-74A0B5B83796}"/>
              </a:ext>
            </a:extLst>
          </p:cNvPr>
          <p:cNvSpPr txBox="1"/>
          <p:nvPr/>
        </p:nvSpPr>
        <p:spPr>
          <a:xfrm>
            <a:off x="5112326" y="6061641"/>
            <a:ext cx="2434496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600" dirty="0">
                <a:latin typeface="AGCanYouNot" panose="02000603000000000000" pitchFamily="2" charset="0"/>
                <a:ea typeface="AGCanYouNot" panose="02000603000000000000" pitchFamily="2" charset="0"/>
                <a:cs typeface="Times New Roman" panose="02020603050405020304" pitchFamily="18" charset="0"/>
              </a:rPr>
              <a:t>Keep up with our math class on Instagram:</a:t>
            </a:r>
          </a:p>
          <a:p>
            <a:endParaRPr lang="en-US" sz="1200" dirty="0">
              <a:latin typeface="AGCanYouNot" panose="02000603000000000000" pitchFamily="2" charset="0"/>
              <a:ea typeface="AGCanYouNot" panose="02000603000000000000" pitchFamily="2" charset="0"/>
              <a:cs typeface="Times New Roman" panose="02020603050405020304" pitchFamily="18" charset="0"/>
            </a:endParaRPr>
          </a:p>
          <a:p>
            <a:r>
              <a:rPr lang="en-US" sz="1600" dirty="0">
                <a:latin typeface="AGCanYouNot" panose="02000603000000000000" pitchFamily="2" charset="0"/>
                <a:ea typeface="AGCanYouNot" panose="02000603000000000000" pitchFamily="2" charset="0"/>
                <a:cs typeface="Times New Roman" panose="02020603050405020304" pitchFamily="18" charset="0"/>
              </a:rPr>
              <a:t>         </a:t>
            </a:r>
            <a:r>
              <a:rPr lang="en-US" sz="2000" b="1" dirty="0">
                <a:latin typeface="AGCanYouNot" panose="02000603000000000000" pitchFamily="2" charset="0"/>
                <a:ea typeface="AGCanYouNot" panose="02000603000000000000" pitchFamily="2" charset="0"/>
                <a:cs typeface="Times New Roman" panose="02020603050405020304" pitchFamily="18" charset="0"/>
              </a:rPr>
              <a:t>@digitswithdeg</a:t>
            </a:r>
            <a:endParaRPr lang="en-US" sz="1600" b="1" dirty="0">
              <a:latin typeface="AGCanYouNot" panose="02000603000000000000" pitchFamily="2" charset="0"/>
              <a:ea typeface="AGCanYouNot" panose="02000603000000000000" pitchFamily="2" charset="0"/>
              <a:cs typeface="Times New Roman" panose="02020603050405020304" pitchFamily="18" charset="0"/>
            </a:endParaRPr>
          </a:p>
        </p:txBody>
      </p:sp>
      <p:pic>
        <p:nvPicPr>
          <p:cNvPr id="1028" name="Picture 4" descr="Instagram Logo - Free social icons">
            <a:extLst>
              <a:ext uri="{FF2B5EF4-FFF2-40B4-BE49-F238E27FC236}">
                <a16:creationId xmlns:a16="http://schemas.microsoft.com/office/drawing/2014/main" id="{1C7DD44F-0481-466E-8D02-1DB31963B3EE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963" t="-1" r="16967" b="1563"/>
          <a:stretch/>
        </p:blipFill>
        <p:spPr bwMode="auto">
          <a:xfrm>
            <a:off x="5363876" y="6782262"/>
            <a:ext cx="345447" cy="2706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Kansas State Wildcats - Wikipedia">
            <a:extLst>
              <a:ext uri="{FF2B5EF4-FFF2-40B4-BE49-F238E27FC236}">
                <a16:creationId xmlns:a16="http://schemas.microsoft.com/office/drawing/2014/main" id="{E86F5C66-E720-4666-B1C8-BEB537D1F3C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0474" y="3116253"/>
            <a:ext cx="527192" cy="3922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527094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Straight Connector 9"/>
          <p:cNvCxnSpPr/>
          <p:nvPr/>
        </p:nvCxnSpPr>
        <p:spPr>
          <a:xfrm flipH="1">
            <a:off x="147638" y="1471954"/>
            <a:ext cx="7496174" cy="31495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0" name="Rectangle 19"/>
          <p:cNvSpPr/>
          <p:nvPr/>
        </p:nvSpPr>
        <p:spPr>
          <a:xfrm>
            <a:off x="9525" y="850804"/>
            <a:ext cx="7772399" cy="6155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400" b="1" dirty="0">
                <a:effectLst/>
                <a:latin typeface="AGHowDoYouSurvive" panose="02000603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Middle school mathematics</a:t>
            </a:r>
            <a:endParaRPr lang="en-US" sz="34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147638" y="1485900"/>
            <a:ext cx="752951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>
                <a:latin typeface="AGCanYouNot" panose="02000603000000000000" pitchFamily="2" charset="0"/>
                <a:cs typeface="Times New Roman" panose="02020603050405020304" pitchFamily="18" charset="0"/>
              </a:rPr>
              <a:t>Mrs. Kristin Degenhardt </a:t>
            </a:r>
            <a:r>
              <a:rPr lang="en-US" dirty="0"/>
              <a:t>•</a:t>
            </a:r>
            <a:r>
              <a:rPr lang="en-US" dirty="0">
                <a:latin typeface="Century Gothic" panose="020B0502020202020204" pitchFamily="34" charset="0"/>
              </a:rPr>
              <a:t> </a:t>
            </a:r>
            <a:r>
              <a:rPr lang="en-US" sz="1800" dirty="0">
                <a:effectLst/>
                <a:latin typeface="AGCanYouNot" panose="02000603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kdegenhardt@magdalenwichita.com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endParaRPr lang="en-US" dirty="0">
              <a:latin typeface="Century Gothic" panose="020B0502020202020204" pitchFamily="34" charset="0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123826" y="205863"/>
            <a:ext cx="7772401" cy="860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4800" b="1" spc="600">
                <a:effectLst/>
                <a:latin typeface="AGCanYouNot" panose="02000603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MRS</a:t>
            </a:r>
            <a:r>
              <a:rPr lang="en-US" sz="4800" spc="600">
                <a:effectLst/>
                <a:latin typeface="AGCanYouNot" panose="02000603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r>
              <a:rPr lang="en-US" sz="4800" b="1" spc="600">
                <a:effectLst/>
                <a:latin typeface="AGCanYouNot" panose="02000603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DEGE</a:t>
            </a:r>
            <a:r>
              <a:rPr lang="en-US" sz="4800" b="1" spc="600">
                <a:latin typeface="AGCanYouNot" panose="02000603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NHARDT</a:t>
            </a:r>
            <a:endParaRPr lang="en-US" sz="4800" b="1" spc="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13" name="Straight Connector 12"/>
          <p:cNvCxnSpPr/>
          <p:nvPr/>
        </p:nvCxnSpPr>
        <p:spPr>
          <a:xfrm flipH="1">
            <a:off x="176216" y="1804996"/>
            <a:ext cx="7558084" cy="41608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flipH="1" flipV="1">
            <a:off x="48817" y="5280000"/>
            <a:ext cx="7674765" cy="7918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5" name="TextBox 24">
            <a:extLst>
              <a:ext uri="{FF2B5EF4-FFF2-40B4-BE49-F238E27FC236}">
                <a16:creationId xmlns:a16="http://schemas.microsoft.com/office/drawing/2014/main" id="{5536B19F-8DA0-4258-9608-65A72587BF90}"/>
              </a:ext>
            </a:extLst>
          </p:cNvPr>
          <p:cNvSpPr txBox="1"/>
          <p:nvPr/>
        </p:nvSpPr>
        <p:spPr>
          <a:xfrm>
            <a:off x="258258" y="2043767"/>
            <a:ext cx="7366504" cy="30469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600" dirty="0">
                <a:latin typeface="AGCanYouNot" panose="02000603000000000000" pitchFamily="2" charset="0"/>
                <a:ea typeface="AGCanYouNot" panose="02000603000000000000" pitchFamily="2" charset="0"/>
                <a:cs typeface="Times New Roman" panose="02020603050405020304" pitchFamily="18" charset="0"/>
              </a:rPr>
              <a:t>We have read and understand the class syllabus.</a:t>
            </a:r>
          </a:p>
          <a:p>
            <a:endParaRPr lang="en-US" sz="1600" b="1" dirty="0">
              <a:latin typeface="AGCanYouNot" panose="02000603000000000000" pitchFamily="2" charset="0"/>
              <a:ea typeface="AGCanYouNot" panose="02000603000000000000" pitchFamily="2" charset="0"/>
              <a:cs typeface="Times New Roman" panose="02020603050405020304" pitchFamily="18" charset="0"/>
            </a:endParaRPr>
          </a:p>
          <a:p>
            <a:endParaRPr lang="en-US" sz="1600" b="1" dirty="0">
              <a:latin typeface="AGCanYouNot" panose="02000603000000000000" pitchFamily="2" charset="0"/>
              <a:ea typeface="AGCanYouNot" panose="02000603000000000000" pitchFamily="2" charset="0"/>
              <a:cs typeface="Times New Roman" panose="02020603050405020304" pitchFamily="18" charset="0"/>
            </a:endParaRPr>
          </a:p>
          <a:p>
            <a:r>
              <a:rPr lang="en-US" sz="1600" dirty="0">
                <a:latin typeface="AGCanYouNot" panose="02000603000000000000" pitchFamily="2" charset="0"/>
                <a:ea typeface="AGCanYouNot" panose="02000603000000000000" pitchFamily="2" charset="0"/>
                <a:cs typeface="Times New Roman" panose="02020603050405020304" pitchFamily="18" charset="0"/>
              </a:rPr>
              <a:t>STUDENT NAME:</a:t>
            </a:r>
          </a:p>
          <a:p>
            <a:endParaRPr lang="en-US" sz="1600" dirty="0">
              <a:latin typeface="AGCanYouNot" panose="02000603000000000000" pitchFamily="2" charset="0"/>
              <a:ea typeface="AGCanYouNot" panose="02000603000000000000" pitchFamily="2" charset="0"/>
              <a:cs typeface="Times New Roman" panose="02020603050405020304" pitchFamily="18" charset="0"/>
            </a:endParaRPr>
          </a:p>
          <a:p>
            <a:r>
              <a:rPr lang="en-US" sz="1600" b="1" dirty="0">
                <a:latin typeface="AGCanYouNot" panose="02000603000000000000" pitchFamily="2" charset="0"/>
                <a:ea typeface="AGCanYouNot" panose="02000603000000000000" pitchFamily="2" charset="0"/>
                <a:cs typeface="Times New Roman" panose="02020603050405020304" pitchFamily="18" charset="0"/>
              </a:rPr>
              <a:t>STUDENT SIGNATURE:</a:t>
            </a:r>
          </a:p>
          <a:p>
            <a:endParaRPr lang="en-US" sz="1600" b="1" dirty="0">
              <a:latin typeface="AGCanYouNot" panose="02000603000000000000" pitchFamily="2" charset="0"/>
              <a:ea typeface="AGCanYouNot" panose="02000603000000000000" pitchFamily="2" charset="0"/>
              <a:cs typeface="Times New Roman" panose="02020603050405020304" pitchFamily="18" charset="0"/>
            </a:endParaRPr>
          </a:p>
          <a:p>
            <a:endParaRPr lang="en-US" sz="1600" b="1" dirty="0">
              <a:latin typeface="AGCanYouNot" panose="02000603000000000000" pitchFamily="2" charset="0"/>
              <a:ea typeface="AGCanYouNot" panose="02000603000000000000" pitchFamily="2" charset="0"/>
              <a:cs typeface="Times New Roman" panose="02020603050405020304" pitchFamily="18" charset="0"/>
            </a:endParaRPr>
          </a:p>
          <a:p>
            <a:r>
              <a:rPr lang="en-US" sz="1600" dirty="0">
                <a:latin typeface="AGCanYouNot" panose="02000603000000000000" pitchFamily="2" charset="0"/>
                <a:ea typeface="AGCanYouNot" panose="02000603000000000000" pitchFamily="2" charset="0"/>
                <a:cs typeface="Times New Roman" panose="02020603050405020304" pitchFamily="18" charset="0"/>
              </a:rPr>
              <a:t>PARENT NAME:</a:t>
            </a:r>
          </a:p>
          <a:p>
            <a:endParaRPr lang="en-US" sz="1600" dirty="0">
              <a:latin typeface="AGCanYouNot" panose="02000603000000000000" pitchFamily="2" charset="0"/>
              <a:ea typeface="AGCanYouNot" panose="02000603000000000000" pitchFamily="2" charset="0"/>
              <a:cs typeface="Times New Roman" panose="02020603050405020304" pitchFamily="18" charset="0"/>
            </a:endParaRPr>
          </a:p>
          <a:p>
            <a:r>
              <a:rPr lang="en-US" sz="1600" b="1" dirty="0">
                <a:latin typeface="AGCanYouNot" panose="02000603000000000000" pitchFamily="2" charset="0"/>
                <a:ea typeface="AGCanYouNot" panose="02000603000000000000" pitchFamily="2" charset="0"/>
                <a:cs typeface="Times New Roman" panose="02020603050405020304" pitchFamily="18" charset="0"/>
              </a:rPr>
              <a:t>PARENT SIGNATURE:</a:t>
            </a:r>
          </a:p>
          <a:p>
            <a:endParaRPr lang="en-US" sz="1600" b="1" dirty="0">
              <a:latin typeface="AGCanYouNot" panose="02000603000000000000" pitchFamily="2" charset="0"/>
              <a:ea typeface="AGCanYouNot" panose="02000603000000000000" pitchFamily="2" charset="0"/>
              <a:cs typeface="Times New Roman" panose="02020603050405020304" pitchFamily="18" charset="0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AFDB1044-7489-4761-A6EC-0315FCC8F2C9}"/>
              </a:ext>
            </a:extLst>
          </p:cNvPr>
          <p:cNvSpPr txBox="1"/>
          <p:nvPr/>
        </p:nvSpPr>
        <p:spPr>
          <a:xfrm>
            <a:off x="147638" y="5565627"/>
            <a:ext cx="7477124" cy="403187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600" b="1" dirty="0">
                <a:latin typeface="AGCanYouNot" panose="02000603000000000000" pitchFamily="2" charset="0"/>
                <a:ea typeface="AGCanYouNot" panose="02000603000000000000" pitchFamily="2" charset="0"/>
                <a:cs typeface="Times New Roman" panose="02020603050405020304" pitchFamily="18" charset="0"/>
              </a:rPr>
              <a:t>Student response:</a:t>
            </a:r>
          </a:p>
          <a:p>
            <a:r>
              <a:rPr lang="en-US" sz="1600" dirty="0">
                <a:latin typeface="AGCanYouNot" panose="02000603000000000000" pitchFamily="2" charset="0"/>
                <a:ea typeface="AGCanYouNot" panose="02000603000000000000" pitchFamily="2" charset="0"/>
                <a:cs typeface="Times New Roman" panose="02020603050405020304" pitchFamily="18" charset="0"/>
              </a:rPr>
              <a:t>What do you want me to know about you?</a:t>
            </a:r>
          </a:p>
          <a:p>
            <a:endParaRPr lang="en-US" sz="1600" dirty="0">
              <a:latin typeface="AGCanYouNot" panose="02000603000000000000" pitchFamily="2" charset="0"/>
              <a:ea typeface="AGCanYouNot" panose="02000603000000000000" pitchFamily="2" charset="0"/>
              <a:cs typeface="Times New Roman" panose="02020603050405020304" pitchFamily="18" charset="0"/>
            </a:endParaRPr>
          </a:p>
          <a:p>
            <a:endParaRPr lang="en-US" sz="1600" dirty="0">
              <a:latin typeface="AGCanYouNot" panose="02000603000000000000" pitchFamily="2" charset="0"/>
              <a:ea typeface="AGCanYouNot" panose="02000603000000000000" pitchFamily="2" charset="0"/>
              <a:cs typeface="Times New Roman" panose="02020603050405020304" pitchFamily="18" charset="0"/>
            </a:endParaRPr>
          </a:p>
          <a:p>
            <a:r>
              <a:rPr lang="en-US" sz="1600" dirty="0">
                <a:latin typeface="AGCanYouNot" panose="02000603000000000000" pitchFamily="2" charset="0"/>
                <a:ea typeface="AGCanYouNot" panose="02000603000000000000" pitchFamily="2" charset="0"/>
                <a:cs typeface="Times New Roman" panose="02020603050405020304" pitchFamily="18" charset="0"/>
              </a:rPr>
              <a:t>What three words best describe you?</a:t>
            </a:r>
          </a:p>
          <a:p>
            <a:endParaRPr lang="en-US" sz="1600" dirty="0">
              <a:latin typeface="AGCanYouNot" panose="02000603000000000000" pitchFamily="2" charset="0"/>
              <a:ea typeface="AGCanYouNot" panose="02000603000000000000" pitchFamily="2" charset="0"/>
              <a:cs typeface="Times New Roman" panose="02020603050405020304" pitchFamily="18" charset="0"/>
            </a:endParaRPr>
          </a:p>
          <a:p>
            <a:endParaRPr lang="en-US" sz="1600" dirty="0">
              <a:latin typeface="AGCanYouNot" panose="02000603000000000000" pitchFamily="2" charset="0"/>
              <a:ea typeface="AGCanYouNot" panose="02000603000000000000" pitchFamily="2" charset="0"/>
              <a:cs typeface="Times New Roman" panose="02020603050405020304" pitchFamily="18" charset="0"/>
            </a:endParaRPr>
          </a:p>
          <a:p>
            <a:r>
              <a:rPr lang="en-US" sz="1600" dirty="0">
                <a:latin typeface="AGCanYouNot" panose="02000603000000000000" pitchFamily="2" charset="0"/>
                <a:ea typeface="AGCanYouNot" panose="02000603000000000000" pitchFamily="2" charset="0"/>
                <a:cs typeface="Times New Roman" panose="02020603050405020304" pitchFamily="18" charset="0"/>
              </a:rPr>
              <a:t>How can I help you to have a great year?</a:t>
            </a:r>
          </a:p>
          <a:p>
            <a:endParaRPr lang="en-US" sz="1600" b="1" dirty="0">
              <a:latin typeface="AGCanYouNot" panose="02000603000000000000" pitchFamily="2" charset="0"/>
              <a:ea typeface="AGCanYouNot" panose="02000603000000000000" pitchFamily="2" charset="0"/>
              <a:cs typeface="Times New Roman" panose="02020603050405020304" pitchFamily="18" charset="0"/>
            </a:endParaRPr>
          </a:p>
          <a:p>
            <a:endParaRPr lang="en-US" sz="1600" b="1" dirty="0">
              <a:latin typeface="AGCanYouNot" panose="02000603000000000000" pitchFamily="2" charset="0"/>
              <a:ea typeface="AGCanYouNot" panose="02000603000000000000" pitchFamily="2" charset="0"/>
              <a:cs typeface="Times New Roman" panose="02020603050405020304" pitchFamily="18" charset="0"/>
            </a:endParaRPr>
          </a:p>
          <a:p>
            <a:r>
              <a:rPr lang="en-US" sz="1600" b="1" dirty="0">
                <a:latin typeface="AGCanYouNot" panose="02000603000000000000" pitchFamily="2" charset="0"/>
                <a:ea typeface="AGCanYouNot" panose="02000603000000000000" pitchFamily="2" charset="0"/>
                <a:cs typeface="Times New Roman" panose="02020603050405020304" pitchFamily="18" charset="0"/>
              </a:rPr>
              <a:t>Parent response:</a:t>
            </a:r>
          </a:p>
          <a:p>
            <a:r>
              <a:rPr lang="en-US" sz="1600" dirty="0">
                <a:latin typeface="AGCanYouNot" panose="02000603000000000000" pitchFamily="2" charset="0"/>
                <a:ea typeface="AGCanYouNot" panose="02000603000000000000" pitchFamily="2" charset="0"/>
                <a:cs typeface="Times New Roman" panose="02020603050405020304" pitchFamily="18" charset="0"/>
              </a:rPr>
              <a:t>Is there anything you want me to know about your child? How can I help your child have a great year? Feel free to email your response if you prefer. </a:t>
            </a:r>
          </a:p>
          <a:p>
            <a:endParaRPr lang="en-US" sz="1600" b="1" dirty="0">
              <a:latin typeface="AGCanYouNot" panose="02000603000000000000" pitchFamily="2" charset="0"/>
              <a:ea typeface="AGCanYouNot" panose="02000603000000000000" pitchFamily="2" charset="0"/>
              <a:cs typeface="Times New Roman" panose="02020603050405020304" pitchFamily="18" charset="0"/>
            </a:endParaRPr>
          </a:p>
          <a:p>
            <a:endParaRPr lang="en-US" sz="1600" b="1" dirty="0">
              <a:latin typeface="AGCanYouNot" panose="02000603000000000000" pitchFamily="2" charset="0"/>
              <a:ea typeface="AGCanYouNot" panose="02000603000000000000" pitchFamily="2" charset="0"/>
              <a:cs typeface="Times New Roman" panose="02020603050405020304" pitchFamily="18" charset="0"/>
            </a:endParaRPr>
          </a:p>
          <a:p>
            <a:endParaRPr lang="en-US" sz="1600" b="1" dirty="0">
              <a:latin typeface="AGCanYouNot" panose="02000603000000000000" pitchFamily="2" charset="0"/>
              <a:ea typeface="AGCanYouNot" panose="02000603000000000000" pitchFamily="2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082454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Straight Connector 9"/>
          <p:cNvCxnSpPr/>
          <p:nvPr/>
        </p:nvCxnSpPr>
        <p:spPr>
          <a:xfrm flipH="1">
            <a:off x="147638" y="1471954"/>
            <a:ext cx="7496174" cy="31495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0" name="Rectangle 19"/>
          <p:cNvSpPr/>
          <p:nvPr/>
        </p:nvSpPr>
        <p:spPr>
          <a:xfrm>
            <a:off x="9525" y="850804"/>
            <a:ext cx="7772399" cy="6155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400" b="1" dirty="0">
                <a:effectLst/>
                <a:latin typeface="AGHowDoYouSurvive" panose="02000603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Middle school mathematics</a:t>
            </a:r>
            <a:endParaRPr lang="en-US" sz="34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147638" y="1485900"/>
            <a:ext cx="752951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>
                <a:latin typeface="AGCanYouNot" panose="02000603000000000000" pitchFamily="2" charset="0"/>
                <a:cs typeface="Times New Roman" panose="02020603050405020304" pitchFamily="18" charset="0"/>
              </a:rPr>
              <a:t>Mrs. </a:t>
            </a:r>
            <a:r>
              <a:rPr lang="en-US" dirty="0" err="1">
                <a:latin typeface="AGCanYouNot" panose="02000603000000000000" pitchFamily="2" charset="0"/>
                <a:cs typeface="Times New Roman" panose="02020603050405020304" pitchFamily="18" charset="0"/>
              </a:rPr>
              <a:t>Hollyn</a:t>
            </a:r>
            <a:r>
              <a:rPr lang="en-US" dirty="0">
                <a:latin typeface="AGCanYouNot" panose="02000603000000000000" pitchFamily="2" charset="0"/>
                <a:cs typeface="Times New Roman" panose="02020603050405020304" pitchFamily="18" charset="0"/>
              </a:rPr>
              <a:t> Cordell </a:t>
            </a:r>
            <a:r>
              <a:rPr lang="en-US" dirty="0"/>
              <a:t>•</a:t>
            </a:r>
            <a:r>
              <a:rPr lang="en-US" dirty="0">
                <a:latin typeface="Century Gothic" panose="020B0502020202020204" pitchFamily="34" charset="0"/>
              </a:rPr>
              <a:t> </a:t>
            </a:r>
            <a:r>
              <a:rPr lang="en-US" sz="1800" dirty="0">
                <a:effectLst/>
                <a:latin typeface="AGCanYouNot" panose="02000603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hcordell@magdalenwichita.com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endParaRPr lang="en-US" dirty="0">
              <a:latin typeface="Century Gothic" panose="020B0502020202020204" pitchFamily="34" charset="0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123826" y="205863"/>
            <a:ext cx="7772401" cy="860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4800" b="1" spc="600" dirty="0">
                <a:effectLst/>
                <a:latin typeface="AGCanYouNot" panose="02000603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MRS</a:t>
            </a:r>
            <a:r>
              <a:rPr lang="en-US" sz="4800" spc="600" dirty="0">
                <a:effectLst/>
                <a:latin typeface="AGCanYouNot" panose="02000603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r>
              <a:rPr lang="en-US" sz="4800" b="1" spc="600" dirty="0">
                <a:effectLst/>
                <a:latin typeface="AGCanYouNot" panose="02000603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CORDELL</a:t>
            </a:r>
            <a:endParaRPr lang="en-US" sz="4800" b="1" spc="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13" name="Straight Connector 12"/>
          <p:cNvCxnSpPr/>
          <p:nvPr/>
        </p:nvCxnSpPr>
        <p:spPr>
          <a:xfrm flipH="1">
            <a:off x="176216" y="1804996"/>
            <a:ext cx="7558084" cy="41608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flipH="1" flipV="1">
            <a:off x="48817" y="6483068"/>
            <a:ext cx="7674765" cy="7918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5" name="TextBox 24">
            <a:extLst>
              <a:ext uri="{FF2B5EF4-FFF2-40B4-BE49-F238E27FC236}">
                <a16:creationId xmlns:a16="http://schemas.microsoft.com/office/drawing/2014/main" id="{5536B19F-8DA0-4258-9608-65A72587BF90}"/>
              </a:ext>
            </a:extLst>
          </p:cNvPr>
          <p:cNvSpPr txBox="1"/>
          <p:nvPr/>
        </p:nvSpPr>
        <p:spPr>
          <a:xfrm>
            <a:off x="258258" y="2043767"/>
            <a:ext cx="7366504" cy="39703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600" dirty="0">
                <a:latin typeface="AGCanYouNot" panose="02000603000000000000" pitchFamily="2" charset="0"/>
                <a:ea typeface="AGCanYouNot" panose="02000603000000000000" pitchFamily="2" charset="0"/>
                <a:cs typeface="Times New Roman" panose="02020603050405020304" pitchFamily="18" charset="0"/>
              </a:rPr>
              <a:t>We have read and understand the class syllabus.</a:t>
            </a:r>
          </a:p>
          <a:p>
            <a:endParaRPr lang="en-US" sz="1600" dirty="0">
              <a:latin typeface="AGCanYouNot" panose="02000603000000000000" pitchFamily="2" charset="0"/>
              <a:ea typeface="AGCanYouNot" panose="02000603000000000000" pitchFamily="2" charset="0"/>
              <a:cs typeface="Times New Roman" panose="02020603050405020304" pitchFamily="18" charset="0"/>
            </a:endParaRPr>
          </a:p>
          <a:p>
            <a:endParaRPr lang="en-US" sz="1200" dirty="0">
              <a:latin typeface="AGCanYouNot" panose="02000603000000000000" pitchFamily="2" charset="0"/>
              <a:ea typeface="AGCanYouNot" panose="02000603000000000000" pitchFamily="2" charset="0"/>
              <a:cs typeface="Times New Roman" panose="02020603050405020304" pitchFamily="18" charset="0"/>
            </a:endParaRPr>
          </a:p>
          <a:p>
            <a:r>
              <a:rPr lang="en-US" sz="1600" dirty="0">
                <a:latin typeface="AGCanYouNot" panose="02000603000000000000" pitchFamily="2" charset="0"/>
                <a:ea typeface="AGCanYouNot" panose="02000603000000000000" pitchFamily="2" charset="0"/>
                <a:cs typeface="Times New Roman" panose="02020603050405020304" pitchFamily="18" charset="0"/>
              </a:rPr>
              <a:t>STUDENT NAME:</a:t>
            </a:r>
          </a:p>
          <a:p>
            <a:endParaRPr lang="en-US" sz="1600" dirty="0">
              <a:latin typeface="AGCanYouNot" panose="02000603000000000000" pitchFamily="2" charset="0"/>
              <a:ea typeface="AGCanYouNot" panose="02000603000000000000" pitchFamily="2" charset="0"/>
              <a:cs typeface="Times New Roman" panose="02020603050405020304" pitchFamily="18" charset="0"/>
            </a:endParaRPr>
          </a:p>
          <a:p>
            <a:endParaRPr lang="en-US" sz="1600" dirty="0">
              <a:latin typeface="AGCanYouNot" panose="02000603000000000000" pitchFamily="2" charset="0"/>
              <a:ea typeface="AGCanYouNot" panose="02000603000000000000" pitchFamily="2" charset="0"/>
              <a:cs typeface="Times New Roman" panose="02020603050405020304" pitchFamily="18" charset="0"/>
            </a:endParaRPr>
          </a:p>
          <a:p>
            <a:r>
              <a:rPr lang="en-US" sz="1600" b="1" dirty="0">
                <a:latin typeface="AGCanYouNot" panose="02000603000000000000" pitchFamily="2" charset="0"/>
                <a:ea typeface="AGCanYouNot" panose="02000603000000000000" pitchFamily="2" charset="0"/>
                <a:cs typeface="Times New Roman" panose="02020603050405020304" pitchFamily="18" charset="0"/>
              </a:rPr>
              <a:t>STUDENT SIGNATURE:</a:t>
            </a:r>
          </a:p>
          <a:p>
            <a:endParaRPr lang="en-US" sz="1600" b="1" dirty="0">
              <a:latin typeface="AGCanYouNot" panose="02000603000000000000" pitchFamily="2" charset="0"/>
              <a:ea typeface="AGCanYouNot" panose="02000603000000000000" pitchFamily="2" charset="0"/>
              <a:cs typeface="Times New Roman" panose="02020603050405020304" pitchFamily="18" charset="0"/>
            </a:endParaRPr>
          </a:p>
          <a:p>
            <a:endParaRPr lang="en-US" sz="1600" b="1" dirty="0">
              <a:latin typeface="AGCanYouNot" panose="02000603000000000000" pitchFamily="2" charset="0"/>
              <a:ea typeface="AGCanYouNot" panose="02000603000000000000" pitchFamily="2" charset="0"/>
              <a:cs typeface="Times New Roman" panose="02020603050405020304" pitchFamily="18" charset="0"/>
            </a:endParaRPr>
          </a:p>
          <a:p>
            <a:r>
              <a:rPr lang="en-US" sz="1600" dirty="0">
                <a:latin typeface="AGCanYouNot" panose="02000603000000000000" pitchFamily="2" charset="0"/>
                <a:ea typeface="AGCanYouNot" panose="02000603000000000000" pitchFamily="2" charset="0"/>
                <a:cs typeface="Times New Roman" panose="02020603050405020304" pitchFamily="18" charset="0"/>
              </a:rPr>
              <a:t>PARENT NAME:</a:t>
            </a:r>
          </a:p>
          <a:p>
            <a:endParaRPr lang="en-US" sz="1600" dirty="0">
              <a:latin typeface="AGCanYouNot" panose="02000603000000000000" pitchFamily="2" charset="0"/>
              <a:ea typeface="AGCanYouNot" panose="02000603000000000000" pitchFamily="2" charset="0"/>
              <a:cs typeface="Times New Roman" panose="02020603050405020304" pitchFamily="18" charset="0"/>
            </a:endParaRPr>
          </a:p>
          <a:p>
            <a:endParaRPr lang="en-US" sz="1600" dirty="0">
              <a:latin typeface="AGCanYouNot" panose="02000603000000000000" pitchFamily="2" charset="0"/>
              <a:ea typeface="AGCanYouNot" panose="02000603000000000000" pitchFamily="2" charset="0"/>
              <a:cs typeface="Times New Roman" panose="02020603050405020304" pitchFamily="18" charset="0"/>
            </a:endParaRPr>
          </a:p>
          <a:p>
            <a:r>
              <a:rPr lang="en-US" sz="1600" b="1" dirty="0">
                <a:latin typeface="AGCanYouNot" panose="02000603000000000000" pitchFamily="2" charset="0"/>
                <a:ea typeface="AGCanYouNot" panose="02000603000000000000" pitchFamily="2" charset="0"/>
                <a:cs typeface="Times New Roman" panose="02020603050405020304" pitchFamily="18" charset="0"/>
              </a:rPr>
              <a:t>PARENT SIGNATURE:</a:t>
            </a:r>
          </a:p>
          <a:p>
            <a:endParaRPr lang="en-US" sz="1600" dirty="0">
              <a:latin typeface="AGCanYouNot" panose="02000603000000000000" pitchFamily="2" charset="0"/>
              <a:ea typeface="AGCanYouNot" panose="02000603000000000000" pitchFamily="2" charset="0"/>
              <a:cs typeface="Times New Roman" panose="02020603050405020304" pitchFamily="18" charset="0"/>
            </a:endParaRPr>
          </a:p>
          <a:p>
            <a:endParaRPr lang="en-US" sz="1600" dirty="0">
              <a:latin typeface="AGCanYouNot" panose="02000603000000000000" pitchFamily="2" charset="0"/>
              <a:ea typeface="AGCanYouNot" panose="02000603000000000000" pitchFamily="2" charset="0"/>
              <a:cs typeface="Times New Roman" panose="02020603050405020304" pitchFamily="18" charset="0"/>
            </a:endParaRPr>
          </a:p>
          <a:p>
            <a:r>
              <a:rPr lang="en-US" sz="1600" dirty="0">
                <a:latin typeface="AGCanYouNot" panose="02000603000000000000" pitchFamily="2" charset="0"/>
                <a:ea typeface="AGCanYouNot" panose="02000603000000000000" pitchFamily="2" charset="0"/>
                <a:cs typeface="Times New Roman" panose="02020603050405020304" pitchFamily="18" charset="0"/>
              </a:rPr>
              <a:t>DATE: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AFDB1044-7489-4761-A6EC-0315FCC8F2C9}"/>
              </a:ext>
            </a:extLst>
          </p:cNvPr>
          <p:cNvSpPr txBox="1"/>
          <p:nvPr/>
        </p:nvSpPr>
        <p:spPr>
          <a:xfrm>
            <a:off x="258258" y="6863315"/>
            <a:ext cx="6250328" cy="18158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600" b="1" dirty="0">
                <a:latin typeface="AGCanYouNot" panose="02000603000000000000" pitchFamily="2" charset="0"/>
                <a:ea typeface="AGCanYouNot" panose="02000603000000000000" pitchFamily="2" charset="0"/>
                <a:cs typeface="Times New Roman" panose="02020603050405020304" pitchFamily="18" charset="0"/>
              </a:rPr>
              <a:t>Is there anything you want me to know about your child?</a:t>
            </a:r>
          </a:p>
          <a:p>
            <a:endParaRPr lang="en-US" sz="1600" b="1" dirty="0">
              <a:latin typeface="AGCanYouNot" panose="02000603000000000000" pitchFamily="2" charset="0"/>
              <a:ea typeface="AGCanYouNot" panose="02000603000000000000" pitchFamily="2" charset="0"/>
              <a:cs typeface="Times New Roman" panose="02020603050405020304" pitchFamily="18" charset="0"/>
            </a:endParaRPr>
          </a:p>
          <a:p>
            <a:endParaRPr lang="en-US" sz="1600" b="1" dirty="0">
              <a:latin typeface="AGCanYouNot" panose="02000603000000000000" pitchFamily="2" charset="0"/>
              <a:ea typeface="AGCanYouNot" panose="02000603000000000000" pitchFamily="2" charset="0"/>
              <a:cs typeface="Times New Roman" panose="02020603050405020304" pitchFamily="18" charset="0"/>
            </a:endParaRPr>
          </a:p>
          <a:p>
            <a:endParaRPr lang="en-US" sz="1600" b="1" dirty="0">
              <a:latin typeface="AGCanYouNot" panose="02000603000000000000" pitchFamily="2" charset="0"/>
              <a:ea typeface="AGCanYouNot" panose="02000603000000000000" pitchFamily="2" charset="0"/>
              <a:cs typeface="Times New Roman" panose="02020603050405020304" pitchFamily="18" charset="0"/>
            </a:endParaRPr>
          </a:p>
          <a:p>
            <a:endParaRPr lang="en-US" sz="1600" b="1" dirty="0">
              <a:latin typeface="AGCanYouNot" panose="02000603000000000000" pitchFamily="2" charset="0"/>
              <a:ea typeface="AGCanYouNot" panose="02000603000000000000" pitchFamily="2" charset="0"/>
              <a:cs typeface="Times New Roman" panose="02020603050405020304" pitchFamily="18" charset="0"/>
            </a:endParaRPr>
          </a:p>
          <a:p>
            <a:endParaRPr lang="en-US" sz="1600" b="1" dirty="0">
              <a:latin typeface="AGCanYouNot" panose="02000603000000000000" pitchFamily="2" charset="0"/>
              <a:ea typeface="AGCanYouNot" panose="02000603000000000000" pitchFamily="2" charset="0"/>
              <a:cs typeface="Times New Roman" panose="02020603050405020304" pitchFamily="18" charset="0"/>
            </a:endParaRPr>
          </a:p>
          <a:p>
            <a:r>
              <a:rPr lang="en-US" sz="1600" b="1" dirty="0">
                <a:latin typeface="AGCanYouNot" panose="02000603000000000000" pitchFamily="2" charset="0"/>
                <a:ea typeface="AGCanYouNot" panose="02000603000000000000" pitchFamily="2" charset="0"/>
                <a:cs typeface="Times New Roman" panose="02020603050405020304" pitchFamily="18" charset="0"/>
              </a:rPr>
              <a:t>How can I help your child have a great year?</a:t>
            </a:r>
          </a:p>
        </p:txBody>
      </p:sp>
    </p:spTree>
    <p:extLst>
      <p:ext uri="{BB962C8B-B14F-4D97-AF65-F5344CB8AC3E}">
        <p14:creationId xmlns:p14="http://schemas.microsoft.com/office/powerpoint/2010/main" val="83163707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3299</TotalTime>
  <Words>495</Words>
  <Application>Microsoft Office PowerPoint</Application>
  <PresentationFormat>Custom</PresentationFormat>
  <Paragraphs>100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10" baseType="lpstr">
      <vt:lpstr>AGCanYouNot</vt:lpstr>
      <vt:lpstr>AGHowDoYouSurvive</vt:lpstr>
      <vt:lpstr>Arial</vt:lpstr>
      <vt:lpstr>Calibri</vt:lpstr>
      <vt:lpstr>Calibri Light</vt:lpstr>
      <vt:lpstr>Century Gothic</vt:lpstr>
      <vt:lpstr>Office Theme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Erin Beers</dc:creator>
  <cp:lastModifiedBy>Kristin Degenhardt</cp:lastModifiedBy>
  <cp:revision>12</cp:revision>
  <dcterms:created xsi:type="dcterms:W3CDTF">2019-06-16T14:43:53Z</dcterms:created>
  <dcterms:modified xsi:type="dcterms:W3CDTF">2025-07-31T16:37:57Z</dcterms:modified>
</cp:coreProperties>
</file>